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376"/>
  </p:normalViewPr>
  <p:slideViewPr>
    <p:cSldViewPr snapToGrid="0">
      <p:cViewPr varScale="1">
        <p:scale>
          <a:sx n="128" d="100"/>
          <a:sy n="128" d="100"/>
        </p:scale>
        <p:origin x="1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75DA-8F4B-55B3-FF7E-1BC7FFA5A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E4BB6-0D43-2BA9-06E8-24FE703BE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79F70-7F88-40A4-15DF-BE14C33D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F70C6-64EF-0778-C52F-535D68E1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74B5F-3EE3-B297-D953-16AF5828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1825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BBF6-BF31-2FBF-F26A-B3A23997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54839-388E-F12B-D0F0-B07C65E35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FAF3A-A7EE-41CA-BEE3-28ABFC7B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7AA55-A688-37BF-994D-CC2BA952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E04E4-5404-8127-5953-D8CB16A9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434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C39ED-EBEC-1BE0-5CF1-CDE61D321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DB910-F068-B8A0-1891-17A914814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D68E8-E2E4-1BB5-640C-B648ECDD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8CE76-97F8-7801-A4E3-E9F6DF8E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10823-2B37-72F8-2518-62C3F86D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0149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0F6D-7C70-842F-C0E7-1EF5AE1DA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2B4D2-9ED8-06C6-A1BC-5A5A09A1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8DA2-AA65-46FB-EB8C-9FBA7883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5638E-B1B4-DDD8-304B-CAB94CB7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C2C1F-58B0-78D4-A38D-239817FA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80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366C-ED66-E83F-8FF8-80084024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BFB77-1D65-F367-495E-2E643A200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8B536-C922-9ABE-7B21-9B33BEB7D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BC0E7-3A84-1E8A-846C-878D12E4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7407D-CE62-4F50-A0EA-7DCC97D2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3634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C859-C2A1-6E01-9614-B0D7B613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FF0FE-E6A1-E85B-9792-F229788DF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8967D-E2FC-84AE-7C00-4A32DE296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3DC14-FC61-03A5-8ECD-16E53806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67BBC-E196-459F-12D0-AAD0A8FD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4BEAD-1265-C9EB-2C23-F41105451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8970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1C17-2349-1330-5A1D-D795C459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AE077-4585-B04D-4DA2-F5D280B94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9AEC7-E5B4-9AFB-ADF2-F0E13E339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D1C93-96BA-A15E-4594-110A95A77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4813B-95BB-5B8C-6826-057FEA1F2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874B8-A91D-0252-1BF3-0C80B1C3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93DFBD-770E-DB49-7FF4-A43D10F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38A3A-84F4-D7B0-473E-8DED553C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593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0E92C-22BF-3F13-5512-B002633A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44F10-90AF-F389-6100-EF2131DBB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D592F-050B-812D-EB27-721A271F4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C86F5-BC34-20DD-0CC1-E0223455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737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375521-9143-3B8B-4DCC-086C4D46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7206C-CDCF-95D8-A023-988363EDD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A1B59-0208-2A71-445E-CD204BCC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19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B41B-15C3-3369-D6A9-D748C817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2ED1-1730-CC46-FE8A-0249ADD5D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D30A0-D4F6-5048-F2EA-B1B78B2DB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9412-548B-4ABC-4B07-13646988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E0B38-5AD9-EEF9-5341-1D336D9B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39E87-BA24-B991-4099-54E599F0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79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C2AE6-1C94-0049-2D73-4A0787EC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AF59A4-6337-BF80-8C9C-6F6B2CBD6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93BC1-A203-382C-EEA6-EDEB73B4D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60E81-FF81-6E4B-C6D3-92B0DF06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50487-804D-4A91-9B73-F0CB6959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EC96F-B7AB-6CB5-C76B-537F4C5C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170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50C408-070C-5BC4-D875-E11643BD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F1B49-E78E-386D-9F12-27E8E60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202DF-45F5-FC9E-A8D0-BEBA28D57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5B7D3-4377-BB48-8ACF-0B258D909F29}" type="datetimeFigureOut">
              <a:rPr lang="en-DE" smtClean="0"/>
              <a:t>05.01.23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82AAC-8C76-3BAE-4D16-8E9852687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C576-8E22-B415-F7E1-CFF74A57F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7632F-317E-7B45-BB0B-26EEF70D9FF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890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CBFCA-15F9-3D6F-57DE-A57B31364407}"/>
                  </a:ext>
                </a:extLst>
              </p:cNvPr>
              <p:cNvSpPr txBox="1"/>
              <p:nvPr/>
            </p:nvSpPr>
            <p:spPr>
              <a:xfrm>
                <a:off x="680829" y="447260"/>
                <a:ext cx="2346455" cy="1055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CBFCA-15F9-3D6F-57DE-A57B31364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29" y="447260"/>
                <a:ext cx="2346455" cy="1055161"/>
              </a:xfrm>
              <a:prstGeom prst="rect">
                <a:avLst/>
              </a:prstGeom>
              <a:blipFill>
                <a:blip r:embed="rId2"/>
                <a:stretch>
                  <a:fillRect t="-2381" r="-1075" b="-59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1FAE76C-49EF-018E-EB3E-A6960A231BF6}"/>
              </a:ext>
            </a:extLst>
          </p:cNvPr>
          <p:cNvSpPr/>
          <p:nvPr/>
        </p:nvSpPr>
        <p:spPr>
          <a:xfrm>
            <a:off x="1698171" y="576470"/>
            <a:ext cx="330926" cy="320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 w="19050">
                <a:solidFill>
                  <a:srgbClr val="C0000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DC7C3B-3ED7-C1A0-4D3D-73F9F1DE365B}"/>
              </a:ext>
            </a:extLst>
          </p:cNvPr>
          <p:cNvSpPr/>
          <p:nvPr/>
        </p:nvSpPr>
        <p:spPr>
          <a:xfrm>
            <a:off x="2616296" y="653649"/>
            <a:ext cx="137424" cy="166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 w="19050">
                <a:solidFill>
                  <a:srgbClr val="C00000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F5BAA-2166-4AEE-2AF3-0C86447F7FD7}"/>
              </a:ext>
            </a:extLst>
          </p:cNvPr>
          <p:cNvSpPr txBox="1"/>
          <p:nvPr/>
        </p:nvSpPr>
        <p:spPr>
          <a:xfrm>
            <a:off x="680830" y="2050742"/>
            <a:ext cx="67586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Improvements on velocity models: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of transcriptional rate (modeling as cell-specific transcriptional rate, conditional on CRE accessibility (</a:t>
            </a:r>
            <a:r>
              <a:rPr lang="en-US" altLang="zh-CN" b="1" dirty="0" err="1">
                <a:solidFill>
                  <a:srgbClr val="FF0000"/>
                </a:solidFill>
              </a:rPr>
              <a:t>multiVelo</a:t>
            </a:r>
            <a:r>
              <a:rPr lang="en-US" altLang="zh-CN" dirty="0"/>
              <a:t>), or cell state (</a:t>
            </a:r>
            <a:r>
              <a:rPr lang="en-US" altLang="zh-CN" b="1" dirty="0" err="1">
                <a:solidFill>
                  <a:srgbClr val="FF0000"/>
                </a:solidFill>
              </a:rPr>
              <a:t>VeloVAE</a:t>
            </a:r>
            <a:r>
              <a:rPr lang="en-US" altLang="zh-CN" dirty="0"/>
              <a:t>), or using metabolic labeling (dynamo))</a:t>
            </a:r>
          </a:p>
          <a:p>
            <a:pPr marL="342900" indent="-342900">
              <a:buAutoNum type="arabicPeriod"/>
            </a:pPr>
            <a:r>
              <a:rPr lang="en-US" dirty="0"/>
              <a:t>Unified time scale (not gene specific time, </a:t>
            </a:r>
            <a:r>
              <a:rPr lang="en-US" dirty="0" err="1"/>
              <a:t>VeloVAE</a:t>
            </a:r>
            <a:r>
              <a:rPr lang="en-US" dirty="0"/>
              <a:t>, </a:t>
            </a:r>
            <a:r>
              <a:rPr lang="en-US" dirty="0" err="1"/>
              <a:t>UniTVelo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33085-F707-0E7C-BCD9-E520FAE5E74A}"/>
              </a:ext>
            </a:extLst>
          </p:cNvPr>
          <p:cNvSpPr txBox="1"/>
          <p:nvPr/>
        </p:nvSpPr>
        <p:spPr>
          <a:xfrm>
            <a:off x="497149" y="4456590"/>
            <a:ext cx="872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For interpretability, only focus on those model which fit the phase portrait of each gene to infer velocity on gene level. But not model the velocity as the latent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2509957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B37C3-E519-0E2D-EF8F-F6E9EA2810E6}"/>
              </a:ext>
            </a:extLst>
          </p:cNvPr>
          <p:cNvSpPr txBox="1"/>
          <p:nvPr/>
        </p:nvSpPr>
        <p:spPr>
          <a:xfrm>
            <a:off x="328474" y="239696"/>
            <a:ext cx="170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MultiVelo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FA5830-4EB7-CD72-2734-2F0150C3FC5A}"/>
                  </a:ext>
                </a:extLst>
              </p:cNvPr>
              <p:cNvSpPr txBox="1"/>
              <p:nvPr/>
            </p:nvSpPr>
            <p:spPr>
              <a:xfrm>
                <a:off x="328473" y="798990"/>
                <a:ext cx="1003176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1400" dirty="0"/>
                  <a:t>1. They model a single value c, which is the sum of accessibility at the promoter and linked peaks for a gene.</a:t>
                </a:r>
              </a:p>
              <a:p>
                <a:r>
                  <a:rPr lang="en-DE" sz="1400" dirty="0"/>
                  <a:t>2. Normalize into [0,1]</a:t>
                </a:r>
              </a:p>
              <a:p>
                <a:r>
                  <a:rPr lang="en-DE" sz="1400" dirty="0"/>
                  <a:t>3. assume c approaches 1 with rate of change proportional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</m:t>
                        </m:r>
                      </m:sub>
                    </m:sSub>
                  </m:oMath>
                </a14:m>
                <a:r>
                  <a:rPr lang="en-DE" sz="1400" dirty="0"/>
                  <a:t>) to current accessibility level c during the </a:t>
                </a:r>
                <a:r>
                  <a:rPr lang="en-DE" sz="1400" b="1" dirty="0">
                    <a:solidFill>
                      <a:srgbClr val="FF0000"/>
                    </a:solidFill>
                  </a:rPr>
                  <a:t>opening phase</a:t>
                </a:r>
              </a:p>
              <a:p>
                <a:r>
                  <a:rPr lang="en-DE" sz="1400" dirty="0"/>
                  <a:t>4. </a:t>
                </a:r>
                <a:r>
                  <a:rPr lang="en-GB" sz="1400" dirty="0"/>
                  <a:t>a</a:t>
                </a:r>
                <a:r>
                  <a:rPr lang="en-DE" sz="1400" dirty="0"/>
                  <a:t>ssume c approaches 0 with rate of change proportional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DE" sz="1400" dirty="0"/>
                  <a:t>) to current accessibility level c during the </a:t>
                </a:r>
                <a:r>
                  <a:rPr lang="en-DE" sz="1400" b="1" dirty="0">
                    <a:solidFill>
                      <a:srgbClr val="FF0000"/>
                    </a:solidFill>
                  </a:rPr>
                  <a:t>closing phase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FA5830-4EB7-CD72-2734-2F0150C3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73" y="798990"/>
                <a:ext cx="10031768" cy="954107"/>
              </a:xfrm>
              <a:prstGeom prst="rect">
                <a:avLst/>
              </a:prstGeom>
              <a:blipFill>
                <a:blip r:embed="rId2"/>
                <a:stretch>
                  <a:fillRect l="-126" t="-1299" b="-64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47228F-0F98-08E1-B663-DF10E850B6CC}"/>
                  </a:ext>
                </a:extLst>
              </p:cNvPr>
              <p:cNvSpPr txBox="1"/>
              <p:nvPr/>
            </p:nvSpPr>
            <p:spPr>
              <a:xfrm>
                <a:off x="3105324" y="1753097"/>
                <a:ext cx="3654527" cy="41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f>
                        <m:f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47228F-0F98-08E1-B663-DF10E850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324" y="1753097"/>
                <a:ext cx="3654527" cy="410369"/>
              </a:xfrm>
              <a:prstGeom prst="rect">
                <a:avLst/>
              </a:prstGeom>
              <a:blipFill>
                <a:blip r:embed="rId3"/>
                <a:stretch>
                  <a:fillRect l="-692" t="-6061" b="-151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9484059-613C-7505-0CB1-F185DBFC5107}"/>
              </a:ext>
            </a:extLst>
          </p:cNvPr>
          <p:cNvSpPr txBox="1"/>
          <p:nvPr/>
        </p:nvSpPr>
        <p:spPr>
          <a:xfrm>
            <a:off x="328473" y="2230150"/>
            <a:ext cx="10031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5. </a:t>
            </a:r>
            <a:r>
              <a:rPr lang="en-GB" sz="1400" dirty="0"/>
              <a:t>c</a:t>
            </a:r>
            <a:r>
              <a:rPr lang="en-DE" sz="1400" dirty="0"/>
              <a:t>ould be written into one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737D0B-D9A1-67C1-75B7-38EF720C86F6}"/>
                  </a:ext>
                </a:extLst>
              </p:cNvPr>
              <p:cNvSpPr txBox="1"/>
              <p:nvPr/>
            </p:nvSpPr>
            <p:spPr>
              <a:xfrm>
                <a:off x="3178629" y="3117573"/>
                <a:ext cx="2583147" cy="1055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737D0B-D9A1-67C1-75B7-38EF720C8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29" y="3117573"/>
                <a:ext cx="2583147" cy="1055161"/>
              </a:xfrm>
              <a:prstGeom prst="rect">
                <a:avLst/>
              </a:prstGeom>
              <a:blipFill>
                <a:blip r:embed="rId4"/>
                <a:stretch>
                  <a:fillRect l="-1471" t="-2381" b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2DBE25-42FE-B9BA-2B1C-CD4D1A6D9C59}"/>
                  </a:ext>
                </a:extLst>
              </p:cNvPr>
              <p:cNvSpPr txBox="1"/>
              <p:nvPr/>
            </p:nvSpPr>
            <p:spPr>
              <a:xfrm>
                <a:off x="3105324" y="2546636"/>
                <a:ext cx="2583147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2DBE25-42FE-B9BA-2B1C-CD4D1A6D9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324" y="2546636"/>
                <a:ext cx="2583147" cy="527580"/>
              </a:xfrm>
              <a:prstGeom prst="rect">
                <a:avLst/>
              </a:prstGeom>
              <a:blipFill>
                <a:blip r:embed="rId5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A50826-7FE1-71C4-1CC0-A575F4716339}"/>
                  </a:ext>
                </a:extLst>
              </p:cNvPr>
              <p:cNvSpPr txBox="1"/>
              <p:nvPr/>
            </p:nvSpPr>
            <p:spPr>
              <a:xfrm>
                <a:off x="6050763" y="2765285"/>
                <a:ext cx="416248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𝑑𝑢𝑟𝑖𝑛𝑔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𝑜𝑝𝑒𝑛𝑖𝑛𝑔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𝑝h𝑎𝑠𝑒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𝑑𝑢𝑟𝑖𝑛𝑔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𝑐𝑙𝑜𝑠𝑖𝑛𝑔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𝑝h𝑎𝑠𝑒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A50826-7FE1-71C4-1CC0-A575F4716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763" y="2765285"/>
                <a:ext cx="4162486" cy="617861"/>
              </a:xfrm>
              <a:prstGeom prst="rect">
                <a:avLst/>
              </a:prstGeom>
              <a:blipFill>
                <a:blip r:embed="rId6"/>
                <a:stretch>
                  <a:fillRect l="-27052" t="-224000" r="-1216" b="-32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558C9C-E29C-2350-953F-1D06836A535E}"/>
                  </a:ext>
                </a:extLst>
              </p:cNvPr>
              <p:cNvSpPr txBox="1"/>
              <p:nvPr/>
            </p:nvSpPr>
            <p:spPr>
              <a:xfrm>
                <a:off x="328473" y="4200496"/>
                <a:ext cx="100317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1400" dirty="0"/>
                  <a:t>6. </a:t>
                </a:r>
                <a:r>
                  <a:rPr lang="en-GB" sz="1400" dirty="0"/>
                  <a:t>I</a:t>
                </a:r>
                <a:r>
                  <a:rPr lang="en-DE" sz="1400" dirty="0"/>
                  <a:t>ncludes two latent variable: chromatin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DE" sz="1400" dirty="0"/>
                  <a:t> and RNA state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sz="1400" dirty="0"/>
                  <a:t>. Labeling possible orders as two types of models M1 and M2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558C9C-E29C-2350-953F-1D06836A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73" y="4200496"/>
                <a:ext cx="10031768" cy="307777"/>
              </a:xfrm>
              <a:prstGeom prst="rect">
                <a:avLst/>
              </a:prstGeom>
              <a:blipFill>
                <a:blip r:embed="rId7"/>
                <a:stretch>
                  <a:fillRect l="-126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D0E0F1-8EED-4277-DD57-FC954A911D92}"/>
                  </a:ext>
                </a:extLst>
              </p:cNvPr>
              <p:cNvSpPr txBox="1"/>
              <p:nvPr/>
            </p:nvSpPr>
            <p:spPr>
              <a:xfrm>
                <a:off x="962298" y="4536035"/>
                <a:ext cx="7433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1: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D0E0F1-8EED-4277-DD57-FC954A911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98" y="4536035"/>
                <a:ext cx="7433125" cy="276999"/>
              </a:xfrm>
              <a:prstGeom prst="rect">
                <a:avLst/>
              </a:prstGeom>
              <a:blipFill>
                <a:blip r:embed="rId8"/>
                <a:stretch>
                  <a:fillRect l="-171"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ABE1FF-E769-E117-5EE4-396F2175A5D8}"/>
                  </a:ext>
                </a:extLst>
              </p:cNvPr>
              <p:cNvSpPr txBox="1"/>
              <p:nvPr/>
            </p:nvSpPr>
            <p:spPr>
              <a:xfrm>
                <a:off x="962297" y="4851584"/>
                <a:ext cx="7433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2: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ABE1FF-E769-E117-5EE4-396F2175A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97" y="4851584"/>
                <a:ext cx="7433125" cy="276999"/>
              </a:xfrm>
              <a:prstGeom prst="rect">
                <a:avLst/>
              </a:prstGeom>
              <a:blipFill>
                <a:blip r:embed="rId9"/>
                <a:stretch>
                  <a:fillRect l="-171" b="-136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169ADB-F28A-0B82-17E9-899177E0FEF0}"/>
                  </a:ext>
                </a:extLst>
              </p:cNvPr>
              <p:cNvSpPr txBox="1"/>
              <p:nvPr/>
            </p:nvSpPr>
            <p:spPr>
              <a:xfrm>
                <a:off x="566056" y="5216434"/>
                <a:ext cx="829926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1400" dirty="0"/>
                  <a:t>State order could be encoded by three phase switching time points (transcriptional initiation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400" dirty="0"/>
                  <a:t>, chromatin closing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DE" sz="1400" dirty="0"/>
                  <a:t> and transcriptional repressing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DE" sz="1400" dirty="0"/>
                  <a:t>)</a:t>
                </a:r>
              </a:p>
              <a:p>
                <a:r>
                  <a:rPr lang="en-DE" sz="1400" dirty="0"/>
                  <a:t>Five rate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DE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</m:t>
                        </m:r>
                      </m:sub>
                    </m:sSub>
                  </m:oMath>
                </a14:m>
                <a:r>
                  <a:rPr lang="en-DE" sz="1400" dirty="0"/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DE" sz="1400" dirty="0"/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DE" sz="1400" dirty="0"/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DE" sz="14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169ADB-F28A-0B82-17E9-899177E0F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6" y="5216434"/>
                <a:ext cx="8299269" cy="738664"/>
              </a:xfrm>
              <a:prstGeom prst="rect">
                <a:avLst/>
              </a:prstGeom>
              <a:blipFill>
                <a:blip r:embed="rId10"/>
                <a:stretch>
                  <a:fillRect l="-153" t="-1695" b="-101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06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08A18A-DE3F-F997-9A3B-8E6DE715E8CD}"/>
                  </a:ext>
                </a:extLst>
              </p:cNvPr>
              <p:cNvSpPr txBox="1"/>
              <p:nvPr/>
            </p:nvSpPr>
            <p:spPr>
              <a:xfrm>
                <a:off x="452846" y="435429"/>
                <a:ext cx="10249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1400" dirty="0"/>
                  <a:t>7. Define ODE prediction as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400" dirty="0"/>
                  <a:t>, modeling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400" dirty="0"/>
                  <a:t> as gaussian distribution, we can maximize the likelihood function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08A18A-DE3F-F997-9A3B-8E6DE715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6" y="435429"/>
                <a:ext cx="10249988" cy="307777"/>
              </a:xfrm>
              <a:prstGeom prst="rect">
                <a:avLst/>
              </a:prstGeom>
              <a:blipFill>
                <a:blip r:embed="rId2"/>
                <a:stretch>
                  <a:fillRect l="-124" t="-4000"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48BB8E-D5FB-8713-6577-F55F06DE9BDC}"/>
                  </a:ext>
                </a:extLst>
              </p:cNvPr>
              <p:cNvSpPr txBox="1"/>
              <p:nvPr/>
            </p:nvSpPr>
            <p:spPr>
              <a:xfrm>
                <a:off x="2634342" y="847710"/>
                <a:ext cx="4633513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𝑙𝑜𝑔𝐿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48BB8E-D5FB-8713-6577-F55F06DE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342" y="847710"/>
                <a:ext cx="4633513" cy="672172"/>
              </a:xfrm>
              <a:prstGeom prst="rect">
                <a:avLst/>
              </a:prstGeom>
              <a:blipFill>
                <a:blip r:embed="rId3"/>
                <a:stretch>
                  <a:fillRect t="-120370" b="-18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E3A952-8EA6-E130-1394-B2851A5DD496}"/>
              </a:ext>
            </a:extLst>
          </p:cNvPr>
          <p:cNvSpPr txBox="1"/>
          <p:nvPr/>
        </p:nvSpPr>
        <p:spPr>
          <a:xfrm>
            <a:off x="452846" y="1519882"/>
            <a:ext cx="1024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8. Updating the parameter through 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8FE8A-4BD3-C9D0-AE4E-2ECDF044A4CF}"/>
              </a:ext>
            </a:extLst>
          </p:cNvPr>
          <p:cNvSpPr txBox="1"/>
          <p:nvPr/>
        </p:nvSpPr>
        <p:spPr>
          <a:xfrm>
            <a:off x="914401" y="1915882"/>
            <a:ext cx="77332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Key point of MultiVelo (from myside):</a:t>
            </a:r>
          </a:p>
          <a:p>
            <a:r>
              <a:rPr lang="en-DE" sz="1600" dirty="0"/>
              <a:t>1. Adding the promoter accessibility information into transcriptional rates.</a:t>
            </a:r>
          </a:p>
          <a:p>
            <a:r>
              <a:rPr lang="en-DE" sz="1600" dirty="0"/>
              <a:t>2. Modeling the life cycle of each gene into four phases but not two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E75957-B5E5-E6A1-9B8C-3C3A9A871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23" t="27300" r="16191" b="44625"/>
          <a:stretch/>
        </p:blipFill>
        <p:spPr>
          <a:xfrm>
            <a:off x="3113314" y="2728920"/>
            <a:ext cx="3818709" cy="1626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EFB76-0F70-AF1F-D9B3-9B2431107A57}"/>
              </a:ext>
            </a:extLst>
          </p:cNvPr>
          <p:cNvSpPr txBox="1"/>
          <p:nvPr/>
        </p:nvSpPr>
        <p:spPr>
          <a:xfrm>
            <a:off x="452846" y="4354997"/>
            <a:ext cx="10249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DE" sz="1400" dirty="0"/>
              <a:t>Didn’t consider the TF expression. Still fitting each gene independently</a:t>
            </a:r>
          </a:p>
          <a:p>
            <a:pPr marL="342900" indent="-342900">
              <a:buAutoNum type="arabicPeriod"/>
            </a:pPr>
            <a:r>
              <a:rPr lang="en-DE" sz="1400" dirty="0"/>
              <a:t>Hard to say the new phase modeling is making sense.</a:t>
            </a:r>
          </a:p>
        </p:txBody>
      </p:sp>
    </p:spTree>
    <p:extLst>
      <p:ext uri="{BB962C8B-B14F-4D97-AF65-F5344CB8AC3E}">
        <p14:creationId xmlns:p14="http://schemas.microsoft.com/office/powerpoint/2010/main" val="188798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31D2E9-AD79-2EAF-BA53-1557EC2B1ECA}"/>
              </a:ext>
            </a:extLst>
          </p:cNvPr>
          <p:cNvSpPr txBox="1"/>
          <p:nvPr/>
        </p:nvSpPr>
        <p:spPr>
          <a:xfrm>
            <a:off x="328474" y="239696"/>
            <a:ext cx="170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>
                <a:solidFill>
                  <a:srgbClr val="FF0000"/>
                </a:solidFill>
              </a:rPr>
              <a:t>VeloVAE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35C43-30EF-47B4-3D43-681FB0DDF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36" t="33464" r="19552" b="54385"/>
          <a:stretch/>
        </p:blipFill>
        <p:spPr>
          <a:xfrm>
            <a:off x="478971" y="701361"/>
            <a:ext cx="7881257" cy="875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2CE122-98E6-1B30-7BE1-766F6D46984D}"/>
                  </a:ext>
                </a:extLst>
              </p:cNvPr>
              <p:cNvSpPr txBox="1"/>
              <p:nvPr/>
            </p:nvSpPr>
            <p:spPr>
              <a:xfrm>
                <a:off x="478971" y="1577055"/>
                <a:ext cx="840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2CE122-98E6-1B30-7BE1-766F6D469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1" y="1577055"/>
                <a:ext cx="840230" cy="276999"/>
              </a:xfrm>
              <a:prstGeom prst="rect">
                <a:avLst/>
              </a:prstGeom>
              <a:blipFill>
                <a:blip r:embed="rId3"/>
                <a:stretch>
                  <a:fillRect l="-5970" t="-4545" r="-10448" b="-409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EE6986-CA37-8A57-9584-6AB1273366E2}"/>
                  </a:ext>
                </a:extLst>
              </p:cNvPr>
              <p:cNvSpPr txBox="1"/>
              <p:nvPr/>
            </p:nvSpPr>
            <p:spPr>
              <a:xfrm>
                <a:off x="1319201" y="1592444"/>
                <a:ext cx="85989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A</a:t>
                </a:r>
                <a:r>
                  <a:rPr lang="en-DE" sz="1400" dirty="0"/>
                  <a:t>nalytic solution for the system to the initial value problem with </a:t>
                </a:r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DE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DE" sz="1400" dirty="0"/>
                  <a:t> Call this solution the </a:t>
                </a:r>
                <a:r>
                  <a:rPr lang="en-DE" sz="1400" b="1" dirty="0"/>
                  <a:t>kinetic function</a:t>
                </a:r>
                <a:r>
                  <a:rPr lang="en-DE" sz="1400" dirty="0"/>
                  <a:t> of gene </a:t>
                </a:r>
                <a:r>
                  <a:rPr lang="en-DE" sz="1400" b="1" dirty="0"/>
                  <a:t>g</a:t>
                </a:r>
                <a:r>
                  <a:rPr lang="en-DE" sz="1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EE6986-CA37-8A57-9584-6AB127336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01" y="1592444"/>
                <a:ext cx="8598996" cy="523220"/>
              </a:xfrm>
              <a:prstGeom prst="rect">
                <a:avLst/>
              </a:prstGeom>
              <a:blipFill>
                <a:blip r:embed="rId4"/>
                <a:stretch>
                  <a:fillRect l="-147" t="-2381" b="-119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B38B8D-30B9-7384-8BDD-102167C4C7DB}"/>
                  </a:ext>
                </a:extLst>
              </p:cNvPr>
              <p:cNvSpPr txBox="1"/>
              <p:nvPr/>
            </p:nvSpPr>
            <p:spPr>
              <a:xfrm>
                <a:off x="478971" y="2131053"/>
                <a:ext cx="3775585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DE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B38B8D-30B9-7384-8BDD-102167C4C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1" y="2131053"/>
                <a:ext cx="3775585" cy="398955"/>
              </a:xfrm>
              <a:prstGeom prst="rect">
                <a:avLst/>
              </a:prstGeom>
              <a:blipFill>
                <a:blip r:embed="rId5"/>
                <a:stretch>
                  <a:fillRect l="-1338" t="-3125" r="-1672" b="-18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484C7C-FB77-3476-03E3-CE38912DDD20}"/>
                  </a:ext>
                </a:extLst>
              </p:cNvPr>
              <p:cNvSpPr txBox="1"/>
              <p:nvPr/>
            </p:nvSpPr>
            <p:spPr>
              <a:xfrm>
                <a:off x="478971" y="3018253"/>
                <a:ext cx="2259336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484C7C-FB77-3476-03E3-CE38912DD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1" y="3018253"/>
                <a:ext cx="2259336" cy="282450"/>
              </a:xfrm>
              <a:prstGeom prst="rect">
                <a:avLst/>
              </a:prstGeom>
              <a:blipFill>
                <a:blip r:embed="rId6"/>
                <a:stretch>
                  <a:fillRect l="-1676" r="-3911" b="-347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4DB2E87-D6FD-E34A-6BE4-C0F09F9FD1E4}"/>
              </a:ext>
            </a:extLst>
          </p:cNvPr>
          <p:cNvSpPr txBox="1"/>
          <p:nvPr/>
        </p:nvSpPr>
        <p:spPr>
          <a:xfrm>
            <a:off x="409156" y="2647281"/>
            <a:ext cx="8598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Encode the feature vector </a:t>
            </a:r>
            <a:r>
              <a:rPr lang="en-US" sz="1400" b="1" dirty="0"/>
              <a:t>x </a:t>
            </a:r>
            <a:r>
              <a:rPr lang="en-US" sz="1400" dirty="0"/>
              <a:t>into cell representation </a:t>
            </a:r>
            <a:r>
              <a:rPr lang="en-US" sz="1400" b="1" dirty="0"/>
              <a:t>c</a:t>
            </a:r>
            <a:r>
              <a:rPr lang="en-US" sz="1400" dirty="0"/>
              <a:t> and </a:t>
            </a:r>
            <a:r>
              <a:rPr lang="en-US" sz="1400" dirty="0" err="1"/>
              <a:t>pseudotime</a:t>
            </a:r>
            <a:r>
              <a:rPr lang="en-US" sz="1400" dirty="0"/>
              <a:t> t</a:t>
            </a:r>
            <a:endParaRPr lang="en-DE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CF6768-8D40-07F7-AD01-478E9E5A77D3}"/>
                  </a:ext>
                </a:extLst>
              </p:cNvPr>
              <p:cNvSpPr txBox="1"/>
              <p:nvPr/>
            </p:nvSpPr>
            <p:spPr>
              <a:xfrm>
                <a:off x="2738307" y="2955058"/>
                <a:ext cx="75116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DE" dirty="0"/>
                  <a:t> using a neural network to build mapping function between cell state and relative transcription rate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(for each cell)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CF6768-8D40-07F7-AD01-478E9E5A7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07" y="2955058"/>
                <a:ext cx="7511682" cy="646331"/>
              </a:xfrm>
              <a:prstGeom prst="rect">
                <a:avLst/>
              </a:prstGeom>
              <a:blipFill>
                <a:blip r:embed="rId7"/>
                <a:stretch>
                  <a:fillRect l="-676" t="-3846" b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F3A527-20FB-AF28-081E-C805247AC93C}"/>
                  </a:ext>
                </a:extLst>
              </p:cNvPr>
              <p:cNvSpPr txBox="1"/>
              <p:nvPr/>
            </p:nvSpPr>
            <p:spPr>
              <a:xfrm>
                <a:off x="478971" y="3748285"/>
                <a:ext cx="1129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F3A527-20FB-AF28-081E-C805247A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1" y="3748285"/>
                <a:ext cx="1129092" cy="276999"/>
              </a:xfrm>
              <a:prstGeom prst="rect">
                <a:avLst/>
              </a:prstGeom>
              <a:blipFill>
                <a:blip r:embed="rId8"/>
                <a:stretch>
                  <a:fillRect l="-2222" t="-4545" r="-3333" b="-3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D117BA-14E0-4E63-8101-91A14601F9F0}"/>
                  </a:ext>
                </a:extLst>
              </p:cNvPr>
              <p:cNvSpPr txBox="1"/>
              <p:nvPr/>
            </p:nvSpPr>
            <p:spPr>
              <a:xfrm>
                <a:off x="1608063" y="3720302"/>
                <a:ext cx="75116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F</a:t>
                </a:r>
                <a:r>
                  <a:rPr lang="en-DE" dirty="0"/>
                  <a:t>itting other parameter,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DE" dirty="0"/>
                  <a:t> for each gene, and still shared across cells.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D117BA-14E0-4E63-8101-91A14601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63" y="3720302"/>
                <a:ext cx="7511682" cy="369332"/>
              </a:xfrm>
              <a:prstGeom prst="rect">
                <a:avLst/>
              </a:prstGeom>
              <a:blipFill>
                <a:blip r:embed="rId9"/>
                <a:stretch>
                  <a:fillRect l="-675" t="-6452" b="-22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AAB88A5-9BDB-CC0F-1150-CD6AFA1E5742}"/>
              </a:ext>
            </a:extLst>
          </p:cNvPr>
          <p:cNvSpPr txBox="1"/>
          <p:nvPr/>
        </p:nvSpPr>
        <p:spPr>
          <a:xfrm>
            <a:off x="684840" y="4537216"/>
            <a:ext cx="7511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Then decode,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33CE6-60B2-AB0B-22DA-F59D1CFC8473}"/>
                  </a:ext>
                </a:extLst>
              </p:cNvPr>
              <p:cNvSpPr txBox="1"/>
              <p:nvPr/>
            </p:nvSpPr>
            <p:spPr>
              <a:xfrm>
                <a:off x="-1500897" y="4977873"/>
                <a:ext cx="6096000" cy="374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33CE6-60B2-AB0B-22DA-F59D1CFC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00897" y="4977873"/>
                <a:ext cx="6096000" cy="374783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E29185-C4EB-FC18-8407-9418C676344C}"/>
                  </a:ext>
                </a:extLst>
              </p:cNvPr>
              <p:cNvSpPr txBox="1"/>
              <p:nvPr/>
            </p:nvSpPr>
            <p:spPr>
              <a:xfrm>
                <a:off x="-2090204" y="4054016"/>
                <a:ext cx="68188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̃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E29185-C4EB-FC18-8407-9418C6763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90204" y="4054016"/>
                <a:ext cx="6818810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4EB2AA78-F3BE-4841-51D0-F8E85D4BB9B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804" t="49588" r="29748" b="21569"/>
          <a:stretch/>
        </p:blipFill>
        <p:spPr>
          <a:xfrm>
            <a:off x="3014498" y="4089634"/>
            <a:ext cx="5182024" cy="20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1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35D1E7-D528-A26D-78F0-1A9ADB9347D2}"/>
              </a:ext>
            </a:extLst>
          </p:cNvPr>
          <p:cNvSpPr txBox="1"/>
          <p:nvPr/>
        </p:nvSpPr>
        <p:spPr>
          <a:xfrm>
            <a:off x="357050" y="278674"/>
            <a:ext cx="573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Multiomics model for predicting expression of target genes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5818B-2E1A-3254-9E51-F1B3684BD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1" t="17089" r="73557" b="55821"/>
          <a:stretch/>
        </p:blipFill>
        <p:spPr>
          <a:xfrm>
            <a:off x="522514" y="755066"/>
            <a:ext cx="2918745" cy="2376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02BA6-DDAD-2C1B-CD31-E01004EA3533}"/>
              </a:ext>
            </a:extLst>
          </p:cNvPr>
          <p:cNvSpPr txBox="1"/>
          <p:nvPr/>
        </p:nvSpPr>
        <p:spPr>
          <a:xfrm>
            <a:off x="3587931" y="923109"/>
            <a:ext cx="60263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DE" b="1" dirty="0"/>
              <a:t>Identification of CREs from multiome data</a:t>
            </a:r>
          </a:p>
          <a:p>
            <a:r>
              <a:rPr lang="en-DE" sz="1400" dirty="0"/>
              <a:t>CREs for genes were discovered by linking peaks to genes by co-accessibility and co-expression (LinkPeaks, Signac). Scanning on all regions (default in Pando) or candidate region (defined as evolutionary conserved genomic region (PhastCons) or known regulatory region (annotated by ENCODE).</a:t>
            </a:r>
          </a:p>
          <a:p>
            <a:pPr marL="342900" indent="-342900">
              <a:buAutoNum type="arabicPeriod" startAt="2"/>
            </a:pPr>
            <a:r>
              <a:rPr lang="en-DE" b="1" dirty="0"/>
              <a:t>Identify TF motif on CREs</a:t>
            </a:r>
          </a:p>
          <a:p>
            <a:r>
              <a:rPr lang="en-DE" sz="1400" dirty="0"/>
              <a:t>Gathering TF motif information from database (e.g. JASPAR and CIS-BP). Find motif positions in accessible chromatin regions through motifmatchr.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CB5CB2-480C-F64C-C8DB-7DEE4116E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13" t="31146" r="64482" b="34792"/>
          <a:stretch/>
        </p:blipFill>
        <p:spPr>
          <a:xfrm>
            <a:off x="522514" y="3428999"/>
            <a:ext cx="3000432" cy="2466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8C20CB-E713-307C-5E01-E0998D9A66FC}"/>
              </a:ext>
            </a:extLst>
          </p:cNvPr>
          <p:cNvSpPr txBox="1"/>
          <p:nvPr/>
        </p:nvSpPr>
        <p:spPr>
          <a:xfrm>
            <a:off x="3587931" y="3261417"/>
            <a:ext cx="60263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DE" sz="1600" b="1" dirty="0"/>
              <a:t>Initialize regulatory graph between TF, CREs and downstream genes (input multiome dataset)</a:t>
            </a:r>
          </a:p>
          <a:p>
            <a:pPr marL="342900" indent="-342900">
              <a:buAutoNum type="arabicPeriod"/>
            </a:pPr>
            <a:r>
              <a:rPr lang="en-DE" sz="1600" b="1" dirty="0"/>
              <a:t>Using a neural network or introduce new biophysical equation to model transcriptional rate</a:t>
            </a:r>
          </a:p>
          <a:p>
            <a:endParaRPr lang="en-DE" b="1" dirty="0"/>
          </a:p>
          <a:p>
            <a:pPr marL="342900" indent="-342900">
              <a:buAutoNum type="arabicPeriod"/>
            </a:pPr>
            <a:endParaRPr lang="en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6B406B-DE93-7B0B-133F-80A4F6A6364C}"/>
                  </a:ext>
                </a:extLst>
              </p:cNvPr>
              <p:cNvSpPr txBox="1"/>
              <p:nvPr/>
            </p:nvSpPr>
            <p:spPr>
              <a:xfrm>
                <a:off x="3844834" y="5343988"/>
                <a:ext cx="7431586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𝑡𝑓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𝐶𝑅𝐸𝑠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𝒔𝒆𝒒𝒖𝒆𝒏𝒄𝒆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𝒄𝒆𝒍𝒍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𝒔𝒕𝒂𝒕𝒆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𝑖𝑛𝑑𝑢𝑐𝑡𝑖𝑜𝑛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𝑟𝑒𝑝𝑟𝑒𝑠𝑠𝑖𝑜𝑛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𝑠𝑡𝑒𝑎𝑑𝑦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6B406B-DE93-7B0B-133F-80A4F6A63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834" y="5343988"/>
                <a:ext cx="7431586" cy="719428"/>
              </a:xfrm>
              <a:prstGeom prst="rect">
                <a:avLst/>
              </a:prstGeom>
              <a:blipFill>
                <a:blip r:embed="rId4"/>
                <a:stretch>
                  <a:fillRect l="-5792" t="-222414" r="-511" b="-3189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D182B14-BAFB-09EE-B592-990468A51AEF}"/>
              </a:ext>
            </a:extLst>
          </p:cNvPr>
          <p:cNvSpPr txBox="1"/>
          <p:nvPr/>
        </p:nvSpPr>
        <p:spPr>
          <a:xfrm>
            <a:off x="3844834" y="4415578"/>
            <a:ext cx="3000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Considering a sequence representation (Enformer), a pretrain model based on labeling data? (fit a nn mapping function from sequence to </a:t>
            </a:r>
            <a:r>
              <a:rPr lang="en-GB" sz="1200" dirty="0"/>
              <a:t>Nascent RNA)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C5C9B9-5C3C-6EB1-8916-554CB3AB44F1}"/>
              </a:ext>
            </a:extLst>
          </p:cNvPr>
          <p:cNvSpPr/>
          <p:nvPr/>
        </p:nvSpPr>
        <p:spPr>
          <a:xfrm>
            <a:off x="3844834" y="4415578"/>
            <a:ext cx="2643052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DE776-5FC7-389D-B854-8CF05E372C71}"/>
              </a:ext>
            </a:extLst>
          </p:cNvPr>
          <p:cNvSpPr txBox="1"/>
          <p:nvPr/>
        </p:nvSpPr>
        <p:spPr>
          <a:xfrm>
            <a:off x="6910252" y="4407201"/>
            <a:ext cx="1632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Considering a</a:t>
            </a:r>
            <a:r>
              <a:rPr lang="zh-CN" altLang="en-US" sz="1200" dirty="0"/>
              <a:t> </a:t>
            </a:r>
            <a:r>
              <a:rPr lang="en-US" altLang="zh-CN" sz="1200" dirty="0"/>
              <a:t>cell state feature through encode cell into latent representation</a:t>
            </a:r>
            <a:endParaRPr lang="en-GB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E0C1A9-5AC0-A1C2-CB3A-5EB1A7262337}"/>
              </a:ext>
            </a:extLst>
          </p:cNvPr>
          <p:cNvSpPr/>
          <p:nvPr/>
        </p:nvSpPr>
        <p:spPr>
          <a:xfrm>
            <a:off x="6918259" y="4415578"/>
            <a:ext cx="1566841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037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8DB2BB-EA47-3A27-F5A8-C66634FB8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1" t="12151" r="8795" b="18132"/>
          <a:stretch/>
        </p:blipFill>
        <p:spPr>
          <a:xfrm>
            <a:off x="6000025" y="759941"/>
            <a:ext cx="5643154" cy="2669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E6E13-AE14-CA44-D812-E30B7650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3295650"/>
            <a:ext cx="3429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DCDD4B-4872-5F80-6732-D7AA55B64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50" t="41055" r="34060" b="31926"/>
          <a:stretch/>
        </p:blipFill>
        <p:spPr>
          <a:xfrm>
            <a:off x="379308" y="850252"/>
            <a:ext cx="4908273" cy="1938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EAF6E-0471-92FA-1151-98DE772C942E}"/>
              </a:ext>
            </a:extLst>
          </p:cNvPr>
          <p:cNvSpPr txBox="1"/>
          <p:nvPr/>
        </p:nvSpPr>
        <p:spPr>
          <a:xfrm>
            <a:off x="214489" y="158044"/>
            <a:ext cx="4989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/>
              <a:t>A possible USP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8522AD-921F-E43A-6463-43B453B3E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76" t="31482" r="10675" b="33660"/>
          <a:stretch/>
        </p:blipFill>
        <p:spPr>
          <a:xfrm>
            <a:off x="214489" y="3659314"/>
            <a:ext cx="6436275" cy="24387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EE6F47-93E3-7D8E-3BA1-BC7C4FEF554B}"/>
              </a:ext>
            </a:extLst>
          </p:cNvPr>
          <p:cNvSpPr txBox="1"/>
          <p:nvPr/>
        </p:nvSpPr>
        <p:spPr>
          <a:xfrm>
            <a:off x="6795911" y="3659314"/>
            <a:ext cx="49896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1. Using some feature importance model or some attention based model to ranking the importance of each peak/TF feature to target genes. </a:t>
            </a:r>
          </a:p>
          <a:p>
            <a:endParaRPr lang="en-DE" dirty="0"/>
          </a:p>
          <a:p>
            <a:r>
              <a:rPr lang="en-DE" dirty="0"/>
              <a:t>2. Comparing some correlation based baseline model, our model would incorporate dynamics, so might enrich more valided or known regulatory relationship</a:t>
            </a:r>
          </a:p>
          <a:p>
            <a:r>
              <a:rPr lang="en-DE" dirty="0"/>
              <a:t>(Benchmarking using external dataset ChIP-seq, </a:t>
            </a:r>
            <a:r>
              <a:rPr lang="en-DE" i="1" dirty="0"/>
              <a:t>cis</a:t>
            </a:r>
            <a:r>
              <a:rPr lang="en-DE" dirty="0"/>
              <a:t>-eQTL, etc)</a:t>
            </a:r>
          </a:p>
        </p:txBody>
      </p:sp>
    </p:spTree>
    <p:extLst>
      <p:ext uri="{BB962C8B-B14F-4D97-AF65-F5344CB8AC3E}">
        <p14:creationId xmlns:p14="http://schemas.microsoft.com/office/powerpoint/2010/main" val="1728260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0F17D1-722F-0DAF-C9E5-DB737029B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77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753496-64FE-F6D6-B6D9-D4FE5AB9C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038" y="0"/>
            <a:ext cx="7577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40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10016</TotalTime>
  <Words>788</Words>
  <Application>Microsoft Macintosh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2022-12-05T21:25:06Z</dcterms:created>
  <dcterms:modified xsi:type="dcterms:W3CDTF">2023-01-11T08:42:52Z</dcterms:modified>
</cp:coreProperties>
</file>